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80" r:id="rId2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93"/>
    <a:srgbClr val="FFCC99"/>
    <a:srgbClr val="E5C25A"/>
    <a:srgbClr val="6C5200"/>
    <a:srgbClr val="684F00"/>
    <a:srgbClr val="FFFFEF"/>
    <a:srgbClr val="FFFFCC"/>
    <a:srgbClr val="FF7C80"/>
    <a:srgbClr val="66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79A69-466C-411E-94ED-CBF6FDC1372C}" v="24" dt="2025-11-17T03:01:47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25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55" tIns="47827" rIns="95655" bIns="4782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0"/>
            <a:ext cx="2949786" cy="498693"/>
          </a:xfrm>
          <a:prstGeom prst="rect">
            <a:avLst/>
          </a:prstGeom>
        </p:spPr>
        <p:txBody>
          <a:bodyPr vert="horz" lIns="95655" tIns="47827" rIns="95655" bIns="47827" rtlCol="0"/>
          <a:lstStyle>
            <a:lvl1pPr algn="r">
              <a:defRPr sz="1300"/>
            </a:lvl1pPr>
          </a:lstStyle>
          <a:p>
            <a:fld id="{B1089F4E-D37D-4702-B95D-7F77F8A0B7D0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5" tIns="47827" rIns="95655" bIns="478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1"/>
            <a:ext cx="5445760" cy="3913614"/>
          </a:xfrm>
          <a:prstGeom prst="rect">
            <a:avLst/>
          </a:prstGeom>
        </p:spPr>
        <p:txBody>
          <a:bodyPr vert="horz" lIns="95655" tIns="47827" rIns="95655" bIns="478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51"/>
            <a:ext cx="2949786" cy="498692"/>
          </a:xfrm>
          <a:prstGeom prst="rect">
            <a:avLst/>
          </a:prstGeom>
        </p:spPr>
        <p:txBody>
          <a:bodyPr vert="horz" lIns="95655" tIns="47827" rIns="95655" bIns="4782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51"/>
            <a:ext cx="2949786" cy="498692"/>
          </a:xfrm>
          <a:prstGeom prst="rect">
            <a:avLst/>
          </a:prstGeom>
        </p:spPr>
        <p:txBody>
          <a:bodyPr vert="horz" lIns="95655" tIns="47827" rIns="95655" bIns="47827" rtlCol="0" anchor="b"/>
          <a:lstStyle>
            <a:lvl1pPr algn="r">
              <a:defRPr sz="1300"/>
            </a:lvl1pPr>
          </a:lstStyle>
          <a:p>
            <a:fld id="{4830C0B6-2E15-4CAC-B341-294CB28E8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79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C0B6-2E15-4CAC-B341-294CB28E8B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6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3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8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1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8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5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25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33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2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220A-8C79-4FAA-A773-66817C4E55A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939D-67CC-4FDE-BA63-7A6BBE7BF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5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8373E-5D7F-102F-A300-CC1046DD9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807F695-5E2F-980E-7FFF-9CF888B2C2C7}"/>
              </a:ext>
            </a:extLst>
          </p:cNvPr>
          <p:cNvSpPr/>
          <p:nvPr/>
        </p:nvSpPr>
        <p:spPr>
          <a:xfrm>
            <a:off x="10006273" y="0"/>
            <a:ext cx="2185728" cy="16256000"/>
          </a:xfrm>
          <a:prstGeom prst="rect">
            <a:avLst/>
          </a:prstGeom>
          <a:solidFill>
            <a:srgbClr val="FFE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653B1FC-A757-060A-A788-A9B87066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16"/>
            <a:ext cx="6505805" cy="9371681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3F366D15-2D77-18DB-4404-339C9B2C2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9304"/>
            <a:ext cx="6002522" cy="86466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AF3CC7-CF26-9BFA-1E27-922F68F4FEED}"/>
              </a:ext>
            </a:extLst>
          </p:cNvPr>
          <p:cNvSpPr/>
          <p:nvPr/>
        </p:nvSpPr>
        <p:spPr>
          <a:xfrm>
            <a:off x="3789036" y="3256799"/>
            <a:ext cx="2628900" cy="300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3AF432-49FA-07BA-6103-10348A286399}"/>
              </a:ext>
            </a:extLst>
          </p:cNvPr>
          <p:cNvSpPr/>
          <p:nvPr/>
        </p:nvSpPr>
        <p:spPr>
          <a:xfrm>
            <a:off x="3695700" y="10226675"/>
            <a:ext cx="2628900" cy="300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75C2C9-1BA4-8FFB-5526-87B7E6A3FCD9}"/>
              </a:ext>
            </a:extLst>
          </p:cNvPr>
          <p:cNvSpPr/>
          <p:nvPr/>
        </p:nvSpPr>
        <p:spPr>
          <a:xfrm>
            <a:off x="2428875" y="979301"/>
            <a:ext cx="10070427" cy="7922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600"/>
              </a:lnSpc>
            </a:pPr>
            <a:r>
              <a:rPr kumimoji="1" lang="en-US" altLang="ja-JP" sz="4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4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 </a:t>
            </a:r>
            <a:endParaRPr kumimoji="1" lang="en-US" altLang="ja-JP" sz="4400" b="1" dirty="0">
              <a:ln w="13462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600"/>
              </a:lnSpc>
            </a:pPr>
            <a:r>
              <a:rPr kumimoji="1" lang="ja-JP" altLang="en-US" sz="4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アグリビジネス創出フェア  </a:t>
            </a:r>
            <a:r>
              <a:rPr kumimoji="1" lang="en-US" altLang="ja-JP" sz="4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  </a:t>
            </a:r>
            <a:r>
              <a:rPr kumimoji="1" lang="ja-JP" altLang="en-US" sz="4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東海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8BAE41-226D-41CC-8E26-7C5429E377F4}"/>
              </a:ext>
            </a:extLst>
          </p:cNvPr>
          <p:cNvSpPr/>
          <p:nvPr/>
        </p:nvSpPr>
        <p:spPr>
          <a:xfrm>
            <a:off x="8090421" y="226996"/>
            <a:ext cx="3872835" cy="5079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13462">
                  <a:noFill/>
                  <a:prstDash val="solid"/>
                </a:ln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「知」の集積による産学連携支援委託事業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676062-4C12-1B75-DE60-AC1ACC5F20A0}"/>
              </a:ext>
            </a:extLst>
          </p:cNvPr>
          <p:cNvSpPr/>
          <p:nvPr/>
        </p:nvSpPr>
        <p:spPr>
          <a:xfrm>
            <a:off x="3459902" y="2323865"/>
            <a:ext cx="8892362" cy="1435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日時　</a:t>
            </a:r>
            <a:r>
              <a:rPr kumimoji="1" lang="en-US" altLang="ja-JP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2025</a:t>
            </a:r>
            <a:r>
              <a:rPr kumimoji="1" lang="ja-JP" altLang="en-US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10-11</a:t>
            </a:r>
            <a:r>
              <a:rPr kumimoji="1" lang="ja-JP" altLang="en-US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endParaRPr kumimoji="1" lang="en-US" altLang="ja-JP" sz="3200" b="1" dirty="0">
              <a:solidFill>
                <a:srgbClr val="684F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200" b="1" dirty="0"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会場　名古屋大学 野依記念学術交流館</a:t>
            </a:r>
            <a:endParaRPr kumimoji="1" lang="en-US" altLang="ja-JP" sz="3200" b="1" dirty="0">
              <a:solidFill>
                <a:srgbClr val="684F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3200" b="1" dirty="0">
                <a:ln>
                  <a:solidFill>
                    <a:srgbClr val="002060"/>
                  </a:solidFill>
                </a:ln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</a:t>
            </a:r>
            <a:r>
              <a:rPr kumimoji="1" lang="ja-JP" altLang="en-US" sz="2400" b="1" dirty="0">
                <a:solidFill>
                  <a:srgbClr val="6C52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名古屋大学駅２番出口　徒歩５分</a:t>
            </a:r>
            <a:r>
              <a:rPr kumimoji="1" lang="ja-JP" altLang="en-US" sz="3200" dirty="0">
                <a:ln>
                  <a:solidFill>
                    <a:srgbClr val="002060"/>
                  </a:solidFill>
                </a:ln>
                <a:solidFill>
                  <a:srgbClr val="684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endParaRPr kumimoji="1" lang="en-US" altLang="ja-JP" sz="3200" dirty="0">
              <a:ln>
                <a:solidFill>
                  <a:srgbClr val="002060"/>
                </a:solidFill>
              </a:ln>
              <a:solidFill>
                <a:srgbClr val="684F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78E16A-B55D-E2E5-9825-CD12736DF349}"/>
              </a:ext>
            </a:extLst>
          </p:cNvPr>
          <p:cNvSpPr/>
          <p:nvPr/>
        </p:nvSpPr>
        <p:spPr>
          <a:xfrm>
            <a:off x="3459902" y="3842553"/>
            <a:ext cx="2350432" cy="100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45"/>
              </a:lnSpc>
            </a:pPr>
            <a:r>
              <a:rPr kumimoji="1" lang="en-US" altLang="ja-JP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／</a:t>
            </a:r>
            <a:r>
              <a:rPr kumimoji="1" lang="en-US" altLang="ja-JP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 (</a:t>
            </a:r>
            <a:r>
              <a:rPr kumimoji="1" lang="ja-JP" altLang="en-US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</a:t>
            </a:r>
            <a:r>
              <a:rPr kumimoji="1" lang="en-US" altLang="ja-JP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kumimoji="1" lang="en-US" altLang="ja-JP" sz="3000" b="1" dirty="0">
              <a:ln w="13462">
                <a:noFill/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953839-7D23-6A38-B140-F9F99F3C14F5}"/>
              </a:ext>
            </a:extLst>
          </p:cNvPr>
          <p:cNvSpPr/>
          <p:nvPr/>
        </p:nvSpPr>
        <p:spPr>
          <a:xfrm>
            <a:off x="3397156" y="7095968"/>
            <a:ext cx="2474055" cy="100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4445"/>
              </a:lnSpc>
            </a:pPr>
            <a:r>
              <a:rPr kumimoji="1" lang="en-US" altLang="ja-JP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/>
              </a:rPr>
              <a:t>12</a:t>
            </a:r>
            <a:r>
              <a:rPr kumimoji="1" lang="ja-JP" altLang="en-US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/>
              </a:rPr>
              <a:t>／</a:t>
            </a:r>
            <a:r>
              <a:rPr kumimoji="1" lang="en-US" altLang="ja-JP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/>
              </a:rPr>
              <a:t>11</a:t>
            </a:r>
            <a:r>
              <a:rPr kumimoji="1" lang="ja-JP" altLang="en-US" sz="3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IZ UDゴシック" panose="020B0400000000000000" pitchFamily="49" charset="-128"/>
                <a:ea typeface="BIZ UDゴシック"/>
              </a:rPr>
              <a:t>（木）</a:t>
            </a:r>
            <a:endParaRPr kumimoji="1" lang="en-US" altLang="ja-JP" sz="3000" b="1" dirty="0">
              <a:ln w="13462">
                <a:noFill/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IZ UDゴシック" panose="020B0400000000000000" pitchFamily="49" charset="-128"/>
              <a:ea typeface="BIZ UDゴシック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7B8CE7-D874-4F5A-EFB0-F723B513AAF2}"/>
              </a:ext>
            </a:extLst>
          </p:cNvPr>
          <p:cNvSpPr/>
          <p:nvPr/>
        </p:nvSpPr>
        <p:spPr>
          <a:xfrm>
            <a:off x="3555104" y="4708832"/>
            <a:ext cx="5008280" cy="227897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野依記念学術交流館１階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kumimoji="1" lang="en-US" altLang="ja-JP" sz="2489" b="1" dirty="0">
                <a:solidFill>
                  <a:schemeClr val="tx1"/>
                </a:solidFill>
              </a:rPr>
              <a:t>13:00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～</a:t>
            </a:r>
            <a:r>
              <a:rPr kumimoji="1" lang="en-US" altLang="ja-JP" sz="2489" b="1" dirty="0">
                <a:solidFill>
                  <a:schemeClr val="tx1"/>
                </a:solidFill>
              </a:rPr>
              <a:t>13:10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　</a:t>
            </a:r>
            <a:endParaRPr kumimoji="1" lang="en-US" altLang="ja-JP" sz="2489" b="1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開会式　東海生研 理事長挨拶</a:t>
            </a:r>
            <a:endParaRPr kumimoji="1" lang="en-US" altLang="ja-JP" sz="1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en-US" altLang="ja-JP" sz="2489" b="1" dirty="0">
                <a:solidFill>
                  <a:schemeClr val="tx1"/>
                </a:solidFill>
              </a:rPr>
              <a:t>13:10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～</a:t>
            </a:r>
            <a:r>
              <a:rPr kumimoji="1" lang="en-US" altLang="ja-JP" sz="2489" b="1" dirty="0">
                <a:solidFill>
                  <a:schemeClr val="tx1"/>
                </a:solidFill>
              </a:rPr>
              <a:t>17:00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　</a:t>
            </a:r>
            <a:endParaRPr kumimoji="1" lang="en-US" altLang="ja-JP" sz="2489" b="1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ブース展示　</a:t>
            </a:r>
            <a:endParaRPr kumimoji="1" lang="en-US" altLang="ja-JP" sz="1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企業・県・高校・大学・行政等の出展</a:t>
            </a:r>
            <a:endParaRPr kumimoji="1" lang="en-US" altLang="ja-JP" sz="1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9E8605D-9A1C-6830-2B95-81AABC4A8B8A}"/>
              </a:ext>
            </a:extLst>
          </p:cNvPr>
          <p:cNvSpPr/>
          <p:nvPr/>
        </p:nvSpPr>
        <p:spPr>
          <a:xfrm>
            <a:off x="3472361" y="8329420"/>
            <a:ext cx="6232488" cy="201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32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游ゴシック"/>
              </a:rPr>
              <a:t>野依記念学術交流館１階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kumimoji="1" lang="en-US" altLang="ja-JP" sz="2489" b="1" dirty="0">
                <a:solidFill>
                  <a:schemeClr val="tx1"/>
                </a:solidFill>
              </a:rPr>
              <a:t>10:00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～</a:t>
            </a:r>
            <a:r>
              <a:rPr kumimoji="1" lang="en-US" altLang="ja-JP" sz="2489" b="1" dirty="0">
                <a:solidFill>
                  <a:schemeClr val="tx1"/>
                </a:solidFill>
              </a:rPr>
              <a:t>12:00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　</a:t>
            </a:r>
            <a:endParaRPr kumimoji="1" lang="en-US" altLang="ja-JP" sz="2489" b="1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東海</a:t>
            </a:r>
            <a:r>
              <a:rPr kumimoji="1" lang="en-US" altLang="ja-JP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県農業関係試験研究機関シンポジウム</a:t>
            </a:r>
            <a:endParaRPr kumimoji="1" lang="en-US" altLang="ja-JP" sz="1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17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</a:rPr>
              <a:t>テーマ</a:t>
            </a:r>
            <a:endParaRPr kumimoji="1" lang="en-US" altLang="ja-JP" sz="17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>
              <a:lnSpc>
                <a:spcPts val="3200"/>
              </a:lnSpc>
            </a:pPr>
            <a:r>
              <a:rPr kumimoji="1" lang="ja-JP" altLang="en-US" sz="17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</a:rPr>
              <a:t>「気候変動に対して取り組んでいる農業分野の研究開発」</a:t>
            </a:r>
            <a:endParaRPr kumimoji="1" lang="en-US" altLang="ja-JP" sz="17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>
              <a:lnSpc>
                <a:spcPts val="3200"/>
              </a:lnSpc>
            </a:pPr>
            <a:r>
              <a:rPr kumimoji="1" lang="ja-JP" altLang="en-US" sz="17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</a:rPr>
              <a:t>　　静岡県・愛知県・岐阜県・三重県　</a:t>
            </a:r>
            <a:endParaRPr lang="en-US" altLang="ja-JP" sz="17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>
              <a:lnSpc>
                <a:spcPts val="3200"/>
              </a:lnSpc>
            </a:pPr>
            <a:endParaRPr kumimoji="1" lang="en-US" altLang="ja-JP" sz="1422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0D83E8-45F0-524E-9887-72BE2071588A}"/>
              </a:ext>
            </a:extLst>
          </p:cNvPr>
          <p:cNvSpPr/>
          <p:nvPr/>
        </p:nvSpPr>
        <p:spPr>
          <a:xfrm>
            <a:off x="6056321" y="7604630"/>
            <a:ext cx="3032760" cy="6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ハイブリッド開催</a:t>
            </a:r>
            <a:endParaRPr kumimoji="1" lang="en-US" altLang="ja-JP" b="1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（会場＋オンライン）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56926C-A29A-3C4F-D759-17846744895B}"/>
              </a:ext>
            </a:extLst>
          </p:cNvPr>
          <p:cNvSpPr/>
          <p:nvPr/>
        </p:nvSpPr>
        <p:spPr>
          <a:xfrm>
            <a:off x="3496974" y="10283018"/>
            <a:ext cx="6208417" cy="215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kumimoji="1" lang="en-US" altLang="ja-JP" sz="2489" b="1" dirty="0">
                <a:solidFill>
                  <a:schemeClr val="tx1"/>
                </a:solidFill>
              </a:rPr>
              <a:t>13:00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～</a:t>
            </a:r>
            <a:r>
              <a:rPr kumimoji="1" lang="en-US" altLang="ja-JP" sz="2489" b="1" dirty="0">
                <a:solidFill>
                  <a:schemeClr val="tx1"/>
                </a:solidFill>
              </a:rPr>
              <a:t>15:00</a:t>
            </a:r>
            <a:r>
              <a:rPr kumimoji="1" lang="ja-JP" altLang="en-US" sz="2489" b="1" dirty="0">
                <a:solidFill>
                  <a:schemeClr val="tx1"/>
                </a:solidFill>
              </a:rPr>
              <a:t>　</a:t>
            </a:r>
            <a:endParaRPr kumimoji="1" lang="en-US" altLang="ja-JP" sz="2489" b="1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東海生研　第４回セミナー</a:t>
            </a:r>
            <a:endParaRPr kumimoji="1" lang="en-US" altLang="ja-JP" sz="1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成果発表</a:t>
            </a:r>
            <a:r>
              <a:rPr kumimoji="1" lang="en-US" altLang="ja-JP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ショートプレゼンテーション</a:t>
            </a:r>
            <a:r>
              <a:rPr kumimoji="1" lang="en-US" altLang="ja-JP" sz="1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>
              <a:lnSpc>
                <a:spcPts val="3200"/>
              </a:lnSpc>
            </a:pPr>
            <a:r>
              <a:rPr kumimoji="1" lang="ja-JP" altLang="en-US" sz="1778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東海地域の農業高校、</a:t>
            </a:r>
            <a:r>
              <a:rPr kumimoji="1" lang="ja-JP" altLang="en-US" sz="17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企業、団体  など</a:t>
            </a:r>
            <a:r>
              <a:rPr kumimoji="1" lang="zh-CN" altLang="en-US" sz="17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7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C7C1748-415F-8F75-EAB7-82B3AF5C8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9" y="12910179"/>
            <a:ext cx="1106392" cy="110639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8C1BAC-D662-924A-FDF0-73BEA39D2239}"/>
              </a:ext>
            </a:extLst>
          </p:cNvPr>
          <p:cNvSpPr txBox="1"/>
          <p:nvPr/>
        </p:nvSpPr>
        <p:spPr>
          <a:xfrm>
            <a:off x="3459902" y="12242671"/>
            <a:ext cx="8719533" cy="40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12/11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シンポジウム、成果発表は　東海生研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HP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からお申込みください。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</a:rPr>
              <a:t>　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176E233-0F16-4704-BF76-377C9DA8932F}"/>
              </a:ext>
            </a:extLst>
          </p:cNvPr>
          <p:cNvSpPr/>
          <p:nvPr/>
        </p:nvSpPr>
        <p:spPr>
          <a:xfrm>
            <a:off x="3442809" y="12913754"/>
            <a:ext cx="8582031" cy="278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zh-TW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kumimoji="1" lang="zh-TW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主催</a:t>
            </a:r>
            <a:r>
              <a:rPr kumimoji="1" lang="en-US" altLang="zh-TW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】NPO</a:t>
            </a:r>
            <a:r>
              <a:rPr kumimoji="1" lang="zh-TW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法人東海地域生物系先端技術研究会</a:t>
            </a:r>
          </a:p>
          <a:p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共催</a:t>
            </a:r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東海４県農業関係試験研究機関　</a:t>
            </a:r>
            <a:endParaRPr kumimoji="1" lang="en-US" altLang="ja-JP" sz="16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r>
              <a:rPr kumimoji="1" lang="zh-CN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名古屋大学大学院生命農学研究科 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kumimoji="1" lang="en-US" altLang="ja-JP" sz="16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東海バイオコミュニティ</a:t>
            </a:r>
          </a:p>
          <a:p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後援</a:t>
            </a:r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農研機構 中日本農業研究センター  </a:t>
            </a:r>
            <a:endParaRPr kumimoji="1" lang="en-US" altLang="ja-JP" sz="16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ｺﾞｼｯｸM"/>
                <a:ea typeface="HGSｺﾞｼｯｸM"/>
              </a:rPr>
              <a:t>　　　　</a:t>
            </a:r>
            <a:r>
              <a:rPr kumimoji="1" lang="ja-JP" altLang="en-US" sz="1600">
                <a:solidFill>
                  <a:schemeClr val="tx1"/>
                </a:solidFill>
                <a:latin typeface="HGSｺﾞｼｯｸM"/>
                <a:ea typeface="HGSｺﾞｼｯｸM"/>
              </a:rPr>
              <a:t>公益社団法人農林水産・食品産業技術振興協会</a:t>
            </a:r>
            <a:endParaRPr lang="en-US" altLang="ja-JP" sz="160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500">
                <a:solidFill>
                  <a:srgbClr val="313131"/>
                </a:solidFill>
                <a:latin typeface="HGSｺﾞｼｯｸM"/>
                <a:ea typeface="HGSｺﾞｼｯｸM"/>
              </a:rPr>
              <a:t>             </a:t>
            </a:r>
            <a:r>
              <a:rPr kumimoji="1" lang="ja-JP" sz="1600">
                <a:solidFill>
                  <a:srgbClr val="313131"/>
                </a:solidFill>
                <a:latin typeface="HGSｺﾞｼｯｸM"/>
                <a:ea typeface="HGSｺﾞｼｯｸM"/>
              </a:rPr>
              <a:t>三河一色めすうなぎ研究会</a:t>
            </a:r>
            <a:r>
              <a:rPr lang="ja-JP" altLang="en-US" sz="1600">
                <a:solidFill>
                  <a:schemeClr val="tx1"/>
                </a:solidFill>
                <a:latin typeface="HGSｺﾞｼｯｸM"/>
                <a:ea typeface="HGSｺﾞｼｯｸM"/>
              </a:rPr>
              <a:t>            </a:t>
            </a:r>
          </a:p>
          <a:p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お問合せ</a:t>
            </a:r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】NPO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法人東海地域生物系先端技術研究会　</a:t>
            </a:r>
            <a:endParaRPr kumimoji="1" lang="en-US" altLang="ja-JP" sz="16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〒</a:t>
            </a:r>
            <a:r>
              <a:rPr kumimoji="1" lang="en-US" altLang="ja-JP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464-8601</a:t>
            </a:r>
            <a:r>
              <a:rPr kumimoji="1" lang="ja-JP" altLang="en-US" sz="16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名古屋市千種区不老町 名古屋大学大学院生命農学研究科気付  </a:t>
            </a:r>
            <a:endParaRPr kumimoji="1" lang="en-US" altLang="ja-JP" sz="16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　　 </a:t>
            </a:r>
            <a:r>
              <a:rPr kumimoji="1" lang="en-US" altLang="ja-JP" sz="1600" dirty="0">
                <a:solidFill>
                  <a:schemeClr val="tx1"/>
                </a:solidFill>
              </a:rPr>
              <a:t>Tel</a:t>
            </a:r>
            <a:r>
              <a:rPr kumimoji="1" lang="ja-JP" altLang="en-US" sz="1600" dirty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</a:rPr>
              <a:t>052-789-4586</a:t>
            </a:r>
            <a:r>
              <a:rPr kumimoji="1" lang="ja-JP" altLang="en-US" sz="1600" dirty="0">
                <a:solidFill>
                  <a:schemeClr val="tx1"/>
                </a:solidFill>
              </a:rPr>
              <a:t>　</a:t>
            </a:r>
            <a:r>
              <a:rPr kumimoji="1" lang="en-US" altLang="ja-JP" sz="1600" dirty="0">
                <a:solidFill>
                  <a:schemeClr val="tx1"/>
                </a:solidFill>
              </a:rPr>
              <a:t>E-Mail</a:t>
            </a:r>
            <a:r>
              <a:rPr kumimoji="1" lang="ja-JP" altLang="en-US" sz="1600" dirty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</a:rPr>
              <a:t>npo-tokai@ab.auone-net.jp</a:t>
            </a:r>
            <a:r>
              <a:rPr kumimoji="1" lang="ja-JP" altLang="en-US" sz="1600" dirty="0">
                <a:solidFill>
                  <a:schemeClr val="tx1"/>
                </a:solidFill>
              </a:rPr>
              <a:t>　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　　 </a:t>
            </a:r>
            <a:r>
              <a:rPr kumimoji="1" lang="en-US" altLang="ja-JP" sz="1600" dirty="0">
                <a:solidFill>
                  <a:schemeClr val="tx1"/>
                </a:solidFill>
              </a:rPr>
              <a:t>URL</a:t>
            </a:r>
            <a:r>
              <a:rPr kumimoji="1" lang="ja-JP" altLang="en-US" sz="1600" dirty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</a:rPr>
              <a:t>https://www.biotech-tokai.jp/</a:t>
            </a:r>
            <a:r>
              <a:rPr kumimoji="1" lang="ja-JP" altLang="en-US" sz="1600" dirty="0">
                <a:solidFill>
                  <a:schemeClr val="tx1"/>
                </a:solidFill>
              </a:rPr>
              <a:t>　　　　　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9F98E22-2E01-FFE7-F6C7-C248C65A1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560" t="8776" b="15856"/>
          <a:stretch>
            <a:fillRect/>
          </a:stretch>
        </p:blipFill>
        <p:spPr>
          <a:xfrm>
            <a:off x="10211248" y="7591274"/>
            <a:ext cx="1775778" cy="124669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B34B884-C4A6-66B5-EA89-0FAFED26E6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19022"/>
          <a:stretch>
            <a:fillRect/>
          </a:stretch>
        </p:blipFill>
        <p:spPr bwMode="auto">
          <a:xfrm>
            <a:off x="10211248" y="9090370"/>
            <a:ext cx="1775778" cy="124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632BEEB-E481-5B30-D03A-B22451C54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31272" r="17728"/>
          <a:stretch>
            <a:fillRect/>
          </a:stretch>
        </p:blipFill>
        <p:spPr bwMode="auto">
          <a:xfrm>
            <a:off x="10187478" y="10590068"/>
            <a:ext cx="1775154" cy="12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AFB5177-B385-66DA-7D89-2F4D5FEE2C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6186" y="4114259"/>
            <a:ext cx="4337665" cy="3121423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B09A5C2-82A4-0F80-6DD0-5458105F4B4C}"/>
              </a:ext>
            </a:extLst>
          </p:cNvPr>
          <p:cNvSpPr/>
          <p:nvPr/>
        </p:nvSpPr>
        <p:spPr>
          <a:xfrm>
            <a:off x="8650966" y="7026103"/>
            <a:ext cx="609600" cy="148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番出口</a:t>
            </a:r>
          </a:p>
        </p:txBody>
      </p:sp>
    </p:spTree>
    <p:extLst>
      <p:ext uri="{BB962C8B-B14F-4D97-AF65-F5344CB8AC3E}">
        <p14:creationId xmlns:p14="http://schemas.microsoft.com/office/powerpoint/2010/main" val="259901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1583</TotalTime>
  <Words>283</Words>
  <Application>Microsoft Office PowerPoint</Application>
  <PresentationFormat>ユーザー設定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UDゴシック</vt:lpstr>
      <vt:lpstr>HGSｺﾞｼｯｸM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事務局 東海生研</dc:creator>
  <cp:lastModifiedBy>発表者 事業化可能性調査</cp:lastModifiedBy>
  <cp:revision>75</cp:revision>
  <cp:lastPrinted>2025-11-17T03:28:45Z</cp:lastPrinted>
  <dcterms:created xsi:type="dcterms:W3CDTF">2024-10-28T05:11:53Z</dcterms:created>
  <dcterms:modified xsi:type="dcterms:W3CDTF">2025-11-17T03:28:48Z</dcterms:modified>
</cp:coreProperties>
</file>